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314" r:id="rId3"/>
    <p:sldId id="311" r:id="rId4"/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5" r:id="rId30"/>
    <p:sldId id="283" r:id="rId31"/>
    <p:sldId id="284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8" r:id="rId51"/>
    <p:sldId id="309" r:id="rId52"/>
    <p:sldId id="310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155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76DF90-AB63-4035-A3A2-6764D2323C1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6EEB8-8978-4358-A7F7-F86F2E36CA4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F86E2-BB0F-4777-9577-ECE1F87ACADD}" type="datetime1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27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B6FD3-7940-41A7-8045-A8973E71B387}" type="datetime1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0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A3C7A-8E6A-4484-A0A9-54398778C3C2}" type="datetime1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9FDA8-C2C7-456F-A2F7-49327B2C127D}" type="datetime1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47222-DA4A-4DC1-94DA-72BC64B75243}" type="datetime1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E8CF5-5181-45AD-A40E-45D06E084187}" type="datetime1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3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D696E-44A8-4854-82B3-EFD03A127788}" type="datetime1">
              <a:rPr lang="en-US" smtClean="0"/>
              <a:t>3/3/2023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22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E8209-A0F7-4E2B-9F91-9CD5FF699758}" type="datetime1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05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B5CEB-3348-4A4B-ADF9-CBDEB1BC9976}" type="datetime1">
              <a:rPr lang="en-US" smtClean="0"/>
              <a:t>3/3/2023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83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C9628-B6A0-44BB-91CD-DEB5AF4BA015}" type="datetime1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1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1E77-6C6C-44B9-AB08-58AD4D3C90CF}" type="datetime1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5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DD8C7-B22A-4A40-BC53-B64E447892D0}" type="datetime1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9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My%20Documents\My%20Adobe%20Captivate%20Projects\FALL%202015\CSC331\LECTURE%2001\Screen%20Capture_2015-05-04%2016.39.06.mov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My%20Documents\My%20Adobe%20Captivate%20Projects\FALL%202015\CSC331\LECTURE%2001\Screen%20Capture_2015-05-04%2016.38.04.mov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My%20Documents\My%20Adobe%20Captivate%20Projects\FALL%202015\CSC331\LECTURE%2001\Screen%20Capture_2015-05-04%2016.41.02.mov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63329"/>
            <a:ext cx="7772400" cy="2037121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Image Processing </a:t>
            </a:r>
            <a:br>
              <a:rPr lang="en-US" dirty="0"/>
            </a:br>
            <a:r>
              <a:rPr lang="en-US" dirty="0"/>
              <a:t> CSC331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87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De-blurring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5" descr="Screen Shot 2015-05-04 at 15.32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7" t="16037" r="2639" b="2884"/>
          <a:stretch/>
        </p:blipFill>
        <p:spPr>
          <a:xfrm>
            <a:off x="821723" y="1600200"/>
            <a:ext cx="7152723" cy="48552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7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Imaging </a:t>
            </a:r>
          </a:p>
        </p:txBody>
      </p:sp>
      <p:pic>
        <p:nvPicPr>
          <p:cNvPr id="4" name="Content Placeholder 3" descr="Screen Shot 2015-05-04 at 15.42.2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77" b="-4477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8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Imaging </a:t>
            </a:r>
          </a:p>
        </p:txBody>
      </p:sp>
      <p:pic>
        <p:nvPicPr>
          <p:cNvPr id="4" name="Content Placeholder 3" descr="Screen Shot 2015-05-04 at 15.42.5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12" r="-10412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80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Imaging </a:t>
            </a:r>
          </a:p>
        </p:txBody>
      </p:sp>
      <p:pic>
        <p:nvPicPr>
          <p:cNvPr id="4" name="Content Placeholder 3" descr="Screen Shot 2015-05-04 at 15.43.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69" r="-11569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32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Sensing </a:t>
            </a:r>
          </a:p>
        </p:txBody>
      </p:sp>
      <p:pic>
        <p:nvPicPr>
          <p:cNvPr id="4" name="Content Placeholder 3" descr="Screen Shot 2015-05-04 at 15.43.2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501" r="-58501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50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Sensing </a:t>
            </a:r>
          </a:p>
        </p:txBody>
      </p:sp>
      <p:pic>
        <p:nvPicPr>
          <p:cNvPr id="4" name="Content Placeholder 3" descr="Screen Shot 2015-05-04 at 15.43.4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6" r="-185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Remote Sensing </a:t>
            </a:r>
          </a:p>
        </p:txBody>
      </p:sp>
      <p:pic>
        <p:nvPicPr>
          <p:cNvPr id="4" name="Content Placeholder 3" descr="Screen Shot 2015-05-04 at 15.43.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26" r="-222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51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Forecasting </a:t>
            </a:r>
          </a:p>
        </p:txBody>
      </p:sp>
      <p:pic>
        <p:nvPicPr>
          <p:cNvPr id="4" name="Content Placeholder 3" descr="Screen Shot 2015-05-04 at 15.48.0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6" r="-42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16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study </a:t>
            </a:r>
          </a:p>
        </p:txBody>
      </p:sp>
      <p:pic>
        <p:nvPicPr>
          <p:cNvPr id="4" name="Content Placeholder 3" descr="Screen Shot 2015-05-04 at 15.49.5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0" r="-770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30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Astronomy </a:t>
            </a:r>
          </a:p>
        </p:txBody>
      </p:sp>
      <p:pic>
        <p:nvPicPr>
          <p:cNvPr id="4" name="Content Placeholder 3" descr="Screen Shot 2015-05-04 at 15.51.5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75" r="-3175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88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Introduction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</p:nvPr>
        </p:nvGraphicFramePr>
        <p:xfrm>
          <a:off x="685800" y="2698955"/>
          <a:ext cx="7344816" cy="1097280"/>
        </p:xfrm>
        <a:graphic>
          <a:graphicData uri="http://schemas.openxmlformats.org/drawingml/2006/table">
            <a:tbl>
              <a:tblPr/>
              <a:tblGrid>
                <a:gridCol w="2546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98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7076"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latin typeface="CMSS12"/>
                      </a:endParaRPr>
                    </a:p>
                    <a:p>
                      <a:pPr algn="r" fontAlgn="b"/>
                      <a:r>
                        <a:rPr lang="en-US" sz="1800" b="0" i="0" u="none" strike="noStrike" dirty="0">
                          <a:latin typeface="CMSS12"/>
                        </a:rPr>
                        <a:t>EDUCATION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latin typeface="CMSS12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53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latin typeface="CMSS12"/>
                        </a:rPr>
                        <a:t>2008 - 2012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CMSS12"/>
                        </a:rPr>
                        <a:t> Technical University of Munich, Germany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538"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latin typeface="CMSS12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latin typeface="CMSS12"/>
                        </a:rPr>
                        <a:t> Ph.D. Major: Machine learning </a:t>
                      </a:r>
                      <a:r>
                        <a:rPr lang="en-US" sz="1800" b="1" i="0" u="none" strike="noStrike" dirty="0">
                          <a:latin typeface="CMSS12"/>
                        </a:rPr>
                        <a:t>(Distinction)</a:t>
                      </a:r>
                      <a:endParaRPr lang="en-US" sz="1800" b="0" i="0" u="none" strike="noStrike" dirty="0">
                        <a:latin typeface="CMSS12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755576" y="1484784"/>
            <a:ext cx="7113984" cy="12141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Dr. Asad Ali Safi</a:t>
            </a:r>
          </a:p>
          <a:p>
            <a:pPr lvl="1">
              <a:buNone/>
            </a:pPr>
            <a:r>
              <a:rPr lang="en-US" sz="1800" dirty="0"/>
              <a:t>Assistant Professor</a:t>
            </a:r>
          </a:p>
          <a:p>
            <a:pPr lvl="1">
              <a:buNone/>
            </a:pPr>
            <a:r>
              <a:rPr lang="en-US" sz="1800" dirty="0"/>
              <a:t>COMSATS Islamabad Pakistan</a:t>
            </a:r>
          </a:p>
          <a:p>
            <a:pPr lvl="1">
              <a:buNone/>
            </a:pPr>
            <a:r>
              <a:rPr lang="en-US" sz="1800" dirty="0"/>
              <a:t>www.cvprg.org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Astronomy </a:t>
            </a:r>
          </a:p>
        </p:txBody>
      </p:sp>
      <p:pic>
        <p:nvPicPr>
          <p:cNvPr id="4" name="Content Placeholder 3" descr="Screen Shot 2015-05-04 at 15.52.0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76" r="-1407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91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vision applications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Extract the image information for further computer processing </a:t>
            </a:r>
          </a:p>
          <a:p>
            <a:r>
              <a:rPr lang="en-US" dirty="0"/>
              <a:t>Common  applications are:</a:t>
            </a:r>
          </a:p>
          <a:p>
            <a:pPr lvl="1"/>
            <a:r>
              <a:rPr lang="en-US" dirty="0"/>
              <a:t>Industrial machine vision for product assembly and inspection </a:t>
            </a:r>
          </a:p>
          <a:p>
            <a:pPr lvl="1"/>
            <a:r>
              <a:rPr lang="en-US" dirty="0"/>
              <a:t>Automated target detection and tracking </a:t>
            </a:r>
          </a:p>
          <a:p>
            <a:pPr lvl="1"/>
            <a:r>
              <a:rPr lang="en-US" dirty="0"/>
              <a:t>Finger print recognition</a:t>
            </a:r>
          </a:p>
          <a:p>
            <a:pPr lvl="1"/>
            <a:r>
              <a:rPr lang="en-US" dirty="0"/>
              <a:t>Machine processing of aerial and satellite imagery for weather prediction and crop assessment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38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inspection </a:t>
            </a:r>
          </a:p>
        </p:txBody>
      </p:sp>
      <p:pic>
        <p:nvPicPr>
          <p:cNvPr id="4" name="Content Placeholder 3" descr="Screen Shot 2015-05-04 at 16.00.0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621" r="-26621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45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Information </a:t>
            </a:r>
          </a:p>
        </p:txBody>
      </p:sp>
      <p:pic>
        <p:nvPicPr>
          <p:cNvPr id="4" name="Content Placeholder 3" descr="Screen Shot 2015-05-04 at 16.02.1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814" r="-32814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64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inspection </a:t>
            </a:r>
          </a:p>
        </p:txBody>
      </p:sp>
      <p:pic>
        <p:nvPicPr>
          <p:cNvPr id="8" name="Content Placeholder 7" descr="Screen Shot 2015-05-04 at 16.04.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84" r="-868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62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inspection </a:t>
            </a:r>
          </a:p>
        </p:txBody>
      </p:sp>
      <p:pic>
        <p:nvPicPr>
          <p:cNvPr id="4" name="Content Placeholder 3" descr="Screen Shot 2015-05-04 at 16.08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76" r="-9176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31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fr-FR" dirty="0" err="1"/>
              <a:t>urface</a:t>
            </a:r>
            <a:r>
              <a:rPr lang="en-US" dirty="0"/>
              <a:t> information  </a:t>
            </a:r>
          </a:p>
        </p:txBody>
      </p:sp>
      <p:pic>
        <p:nvPicPr>
          <p:cNvPr id="4" name="Content Placeholder 3" descr="Screen Shot 2015-05-04 at 16.12.5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13" b="-13013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92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inspection </a:t>
            </a:r>
          </a:p>
        </p:txBody>
      </p:sp>
      <p:pic>
        <p:nvPicPr>
          <p:cNvPr id="4" name="Content Placeholder 3" descr="Screen Shot 2015-05-04 at 16.18.3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11" r="-3311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01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sequence processing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detect moving objects in image sequence for further processing </a:t>
            </a:r>
          </a:p>
          <a:p>
            <a:pPr lvl="1"/>
            <a:r>
              <a:rPr lang="en-US" dirty="0"/>
              <a:t>Some applications are</a:t>
            </a:r>
          </a:p>
          <a:p>
            <a:pPr lvl="2"/>
            <a:r>
              <a:rPr lang="en-US" dirty="0"/>
              <a:t>Detection and tracking of moving targets for security surveillance </a:t>
            </a:r>
          </a:p>
          <a:p>
            <a:pPr lvl="2"/>
            <a:r>
              <a:rPr lang="en-US" dirty="0"/>
              <a:t>Finding the trajectory of moving targets </a:t>
            </a:r>
          </a:p>
          <a:p>
            <a:pPr lvl="2"/>
            <a:r>
              <a:rPr lang="en-US" dirty="0"/>
              <a:t>Monitoring the movements of organ boundaries in medical applications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65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 detection </a:t>
            </a:r>
          </a:p>
        </p:txBody>
      </p:sp>
      <p:pic>
        <p:nvPicPr>
          <p:cNvPr id="5" name="Screen Capture_2015-05-04 16.39.06.mo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7995" y="1061883"/>
            <a:ext cx="7472516" cy="560438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6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Course Description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CSC331– Digital Image Processing</a:t>
            </a:r>
          </a:p>
          <a:p>
            <a:r>
              <a:rPr lang="en-US" i="1" dirty="0"/>
              <a:t>Number of Credit Hours:</a:t>
            </a:r>
            <a:r>
              <a:rPr lang="en-US" dirty="0"/>
              <a:t>	3 credits </a:t>
            </a:r>
          </a:p>
          <a:p>
            <a:r>
              <a:rPr lang="en-US" i="1" dirty="0"/>
              <a:t>Catalog Description:</a:t>
            </a:r>
          </a:p>
          <a:p>
            <a:pPr lvl="1"/>
            <a:r>
              <a:rPr lang="en-US" dirty="0"/>
              <a:t>This course covers the fundamental concepts related to digital images and their processing. Topics covered include image processing fundamentals, image pre-processing, image segmentation, image compression, image representation, image description and object recognition.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85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Moment detection </a:t>
            </a:r>
          </a:p>
        </p:txBody>
      </p:sp>
      <p:pic>
        <p:nvPicPr>
          <p:cNvPr id="6" name="Screen Capture_2015-05-04 16.38.04.mo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81666" y="1205682"/>
            <a:ext cx="7536424" cy="537209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16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</a:t>
            </a:r>
          </a:p>
        </p:txBody>
      </p:sp>
      <p:pic>
        <p:nvPicPr>
          <p:cNvPr id="6" name="Screen Capture_2015-05-04 16.41.02.mo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17367" y="1225910"/>
            <a:ext cx="7182736" cy="5387052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8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By single camera tracking</a:t>
            </a:r>
          </a:p>
          <a:p>
            <a:pPr lvl="1"/>
            <a:r>
              <a:rPr lang="en-US" dirty="0"/>
              <a:t> Find out what is the Azimuth and elevation of that particular object with respect to certain difference coordinate system. </a:t>
            </a:r>
          </a:p>
          <a:p>
            <a:r>
              <a:rPr lang="en-US" dirty="0"/>
              <a:t>By 2 different cameras tracking</a:t>
            </a:r>
          </a:p>
          <a:p>
            <a:pPr lvl="1"/>
            <a:r>
              <a:rPr lang="en-US" dirty="0"/>
              <a:t>Azimuth and elevation +  can identify X Y Z coordinate of that object with respect to that 3 D coordinate system </a:t>
            </a:r>
          </a:p>
          <a:p>
            <a:pPr lvl="1"/>
            <a:r>
              <a:rPr lang="en-US" dirty="0"/>
              <a:t>locating those locations in different frames, we can find out that over the time which path the object is following</a:t>
            </a:r>
          </a:p>
          <a:p>
            <a:pPr lvl="1"/>
            <a:r>
              <a:rPr lang="en-US" dirty="0"/>
              <a:t> also we can determine that what is the trajectory that the moving object follows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97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Formats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Compression</a:t>
            </a:r>
          </a:p>
          <a:p>
            <a:pPr lvl="1"/>
            <a:r>
              <a:rPr lang="en-US" dirty="0"/>
              <a:t>An image contains redundant information which can be exploited for achieving compression</a:t>
            </a:r>
          </a:p>
          <a:p>
            <a:pPr lvl="1"/>
            <a:r>
              <a:rPr lang="en-US" dirty="0"/>
              <a:t>Three types of redundancy </a:t>
            </a:r>
          </a:p>
          <a:p>
            <a:pPr lvl="2"/>
            <a:r>
              <a:rPr lang="en-US" dirty="0"/>
              <a:t>The first kind of redundancy is called a pixel redundancy </a:t>
            </a:r>
          </a:p>
          <a:p>
            <a:pPr lvl="2"/>
            <a:r>
              <a:rPr lang="en-US" dirty="0"/>
              <a:t>The second kind of redundancy is called a coding redundancy</a:t>
            </a:r>
          </a:p>
          <a:p>
            <a:pPr lvl="2"/>
            <a:r>
              <a:rPr lang="en-US" dirty="0"/>
              <a:t>Third kind of redundancy is called a psycho visual redundancy.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77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Pixel redundancy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Screen Shot 2015-05-04 at 16.55.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11" r="-25611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34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Storage space reduction </a:t>
            </a:r>
          </a:p>
          <a:p>
            <a:r>
              <a:rPr lang="en-US" dirty="0"/>
              <a:t>Bandwidth reduction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66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Compression </a:t>
            </a:r>
          </a:p>
        </p:txBody>
      </p:sp>
      <p:pic>
        <p:nvPicPr>
          <p:cNvPr id="4" name="Content Placeholder 3" descr="Screen Shot 2015-05-04 at 17.02.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0" b="11960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03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Lossy</a:t>
            </a:r>
            <a:r>
              <a:rPr lang="en-US" dirty="0"/>
              <a:t> compression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redundancy as will as also remove some of the information so that after removing those information, the quality of the reconstructed image is still acceptable</a:t>
            </a:r>
          </a:p>
          <a:p>
            <a:r>
              <a:rPr lang="en-US" dirty="0"/>
              <a:t>There will be some loss or some distortion and this is taken care by what is called rate distortion theorem.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9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Compare the space according to compression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Compare the space requirement of these 3 images; </a:t>
            </a:r>
          </a:p>
          <a:p>
            <a:r>
              <a:rPr lang="en-US" dirty="0"/>
              <a:t>If the original image is of size say 256 by 256 bytes that is 64 kilobytes, </a:t>
            </a:r>
          </a:p>
          <a:p>
            <a:r>
              <a:rPr lang="en-US" dirty="0"/>
              <a:t>The second image which is compressed 55 times, the second image will take slightly above something around say 10 kilobytes. </a:t>
            </a:r>
          </a:p>
          <a:p>
            <a:r>
              <a:rPr lang="en-US" dirty="0"/>
              <a:t>The third one will take something around 500 bytes or even less than 500 bytes.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4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10563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In fact, as early as 1920’s, image processing techniques were been used </a:t>
            </a:r>
          </a:p>
          <a:p>
            <a:r>
              <a:rPr lang="en-US" dirty="0"/>
              <a:t>The image processing techniques or the digital images were used to transmit the news paper pictures between London and New York and these digital pictures were carried by submarine cables: the systems which was known as </a:t>
            </a:r>
            <a:r>
              <a:rPr lang="en-US" dirty="0" err="1"/>
              <a:t>Bartlane</a:t>
            </a:r>
            <a:r>
              <a:rPr lang="en-US" dirty="0"/>
              <a:t> systems. </a:t>
            </a:r>
          </a:p>
          <a:p>
            <a:endParaRPr lang="en-US" dirty="0"/>
          </a:p>
        </p:txBody>
      </p:sp>
      <p:pic>
        <p:nvPicPr>
          <p:cNvPr id="4" name="Picture 3" descr="Screen Shot 2015-05-04 at 17.11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011" y="4491996"/>
            <a:ext cx="3400181" cy="21405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56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Processing</a:t>
            </a:r>
            <a:r>
              <a:rPr lang="en-US" dirty="0"/>
              <a:t> of </a:t>
            </a:r>
            <a:r>
              <a:rPr lang="en-US" dirty="0">
                <a:solidFill>
                  <a:srgbClr val="376092"/>
                </a:solidFill>
              </a:rPr>
              <a:t>images</a:t>
            </a:r>
            <a:r>
              <a:rPr lang="en-US" dirty="0"/>
              <a:t> which are </a:t>
            </a:r>
            <a:r>
              <a:rPr lang="en-US" dirty="0">
                <a:solidFill>
                  <a:srgbClr val="376092"/>
                </a:solidFill>
              </a:rPr>
              <a:t>Digital</a:t>
            </a:r>
            <a:r>
              <a:rPr lang="en-US" dirty="0"/>
              <a:t> in nature by digital Computers.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106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you transmit these digital images via submarine cable; </a:t>
            </a:r>
          </a:p>
          <a:p>
            <a:pPr lvl="1"/>
            <a:r>
              <a:rPr lang="en-US" dirty="0"/>
              <a:t>On  the transmitting side, </a:t>
            </a:r>
          </a:p>
          <a:p>
            <a:pPr lvl="2"/>
            <a:r>
              <a:rPr lang="en-US" dirty="0"/>
              <a:t>A  facility for digitization of the image. </a:t>
            </a:r>
          </a:p>
          <a:p>
            <a:pPr lvl="1"/>
            <a:r>
              <a:rPr lang="en-US" dirty="0"/>
              <a:t>On the receiving side, </a:t>
            </a:r>
          </a:p>
          <a:p>
            <a:pPr lvl="2"/>
            <a:r>
              <a:rPr lang="en-US" dirty="0"/>
              <a:t>A facility for reproduction of the image.</a:t>
            </a:r>
          </a:p>
          <a:p>
            <a:r>
              <a:rPr lang="en-US" dirty="0"/>
              <a:t>The pictures were been reproduced by the telegraphic printers.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44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562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1921, the photographic process for picture reproduction was introduced </a:t>
            </a:r>
          </a:p>
          <a:p>
            <a:r>
              <a:rPr lang="en-US" dirty="0"/>
              <a:t>The  receiver; instead of using the telegraphic printer, the digital images or the codes of digital images were perforated on a tape and photographic printing was carried on using those tapes. </a:t>
            </a:r>
          </a:p>
          <a:p>
            <a:endParaRPr lang="en-US" dirty="0"/>
          </a:p>
        </p:txBody>
      </p:sp>
      <p:pic>
        <p:nvPicPr>
          <p:cNvPr id="4" name="Picture 3" descr="Screen Shot 2015-05-04 at 17.28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023" y="4001267"/>
            <a:ext cx="6566777" cy="285673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208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9602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</a:t>
            </a:r>
            <a:r>
              <a:rPr lang="en-US" dirty="0" err="1"/>
              <a:t>Bartlane</a:t>
            </a:r>
            <a:r>
              <a:rPr lang="en-US" dirty="0"/>
              <a:t> system in 1920’s, was capable of coding 5 distinct brightness levels. </a:t>
            </a:r>
          </a:p>
          <a:p>
            <a:r>
              <a:rPr lang="en-US" dirty="0"/>
              <a:t>This was increased to 15 levels by 1929. </a:t>
            </a:r>
          </a:p>
          <a:p>
            <a:r>
              <a:rPr lang="en-US" dirty="0"/>
              <a:t>Here we find an image with 15 different intensity levels and here the quality of this image is better than the quality of the image which was produced by the </a:t>
            </a:r>
            <a:r>
              <a:rPr lang="en-US" dirty="0" err="1"/>
              <a:t>Bartlane</a:t>
            </a:r>
            <a:r>
              <a:rPr lang="en-US" dirty="0"/>
              <a:t> system. </a:t>
            </a:r>
          </a:p>
          <a:p>
            <a:endParaRPr lang="en-US" dirty="0"/>
          </a:p>
        </p:txBody>
      </p:sp>
      <p:pic>
        <p:nvPicPr>
          <p:cNvPr id="4" name="Picture 3" descr="Screen Shot 2015-05-04 at 17.32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236" y="3996220"/>
            <a:ext cx="3450436" cy="286177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79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Since 1929, for next 35 years; the researches have paid their attention to improve the image quality or to improve the reproduction quality.</a:t>
            </a:r>
          </a:p>
          <a:p>
            <a:r>
              <a:rPr lang="en-US" dirty="0"/>
              <a:t> in 1964, these image processing techniques were being used at Jet Propulsion Laboratory to improve the pictures of moon which have been transmitted by ranger 7. </a:t>
            </a:r>
          </a:p>
          <a:p>
            <a:r>
              <a:rPr lang="en-US" dirty="0"/>
              <a:t>And, we can say that this is the time from where the image processing techniques or the digital image processing techniques has got a boost and this is considered to be the basis of modern image processing techniques.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3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representation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5131"/>
            <a:ext cx="4447458" cy="566286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At  a particular point X Y in the image, conventionally the X coordinate is taken vertically downwards and the Y axis is taken horizontally towards right. </a:t>
            </a:r>
          </a:p>
          <a:p>
            <a:r>
              <a:rPr lang="en-US" dirty="0"/>
              <a:t>if I look at this image, this image is nothing but a 2 dimensional intensity function which is represented by f (x, y).</a:t>
            </a:r>
          </a:p>
          <a:p>
            <a:r>
              <a:rPr lang="en-US" dirty="0"/>
              <a:t>f (x, y) is represented by product of 2 terms; </a:t>
            </a:r>
          </a:p>
          <a:p>
            <a:pPr lvl="1"/>
            <a:r>
              <a:rPr lang="en-US" dirty="0"/>
              <a:t>one term is r (x, y) </a:t>
            </a:r>
          </a:p>
          <a:p>
            <a:pPr lvl="1"/>
            <a:r>
              <a:rPr lang="en-US" dirty="0"/>
              <a:t>other term is </a:t>
            </a:r>
            <a:r>
              <a:rPr lang="en-US" dirty="0" err="1"/>
              <a:t>i</a:t>
            </a:r>
            <a:r>
              <a:rPr lang="en-US" dirty="0"/>
              <a:t> (x, y). </a:t>
            </a:r>
          </a:p>
          <a:p>
            <a:pPr lvl="1"/>
            <a:r>
              <a:rPr lang="en-US" dirty="0"/>
              <a:t>r (x, y) is the refractivity of the surface of the corresponding image point from where the light gets reflected 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 (x, y), it represents the intensity of the incident light.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Screen Shot 2015-05-04 at 17.35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64" y="2446284"/>
            <a:ext cx="4270035" cy="362045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733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1532"/>
            <a:ext cx="4585190" cy="6323017"/>
          </a:xfrm>
        </p:spPr>
        <p:txBody>
          <a:bodyPr>
            <a:normAutofit/>
          </a:bodyPr>
          <a:lstStyle/>
          <a:p>
            <a:r>
              <a:rPr lang="en-US" dirty="0"/>
              <a:t>There are infinite number of points with infinite possible intensity values</a:t>
            </a:r>
          </a:p>
          <a:p>
            <a:r>
              <a:rPr lang="en-US" dirty="0"/>
              <a:t>Take samples of the image on a regular grid. </a:t>
            </a:r>
          </a:p>
          <a:p>
            <a:r>
              <a:rPr lang="en-US" dirty="0"/>
              <a:t>First level representation of an image in a digital computer is spatial discretization by grids. </a:t>
            </a:r>
          </a:p>
          <a:p>
            <a:endParaRPr lang="en-US" dirty="0"/>
          </a:p>
        </p:txBody>
      </p:sp>
      <p:pic>
        <p:nvPicPr>
          <p:cNvPr id="4" name="Picture 3" descr="Screen Shot 2015-05-04 at 17.43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59" y="87898"/>
            <a:ext cx="3887741" cy="26563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85190" y="2732069"/>
            <a:ext cx="455881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aseline="30000" dirty="0"/>
              <a:t>once we get these sample values, at every point, the value of sample is again continuous. </a:t>
            </a:r>
          </a:p>
          <a:p>
            <a:r>
              <a:rPr lang="en-US" sz="3600" baseline="30000" dirty="0"/>
              <a:t>So, it can assume any of the infinite possible values </a:t>
            </a:r>
          </a:p>
          <a:p>
            <a:r>
              <a:rPr lang="en-US" sz="3600" baseline="30000" dirty="0"/>
              <a:t>For that,</a:t>
            </a:r>
            <a:r>
              <a:rPr lang="en-US" sz="3600" dirty="0"/>
              <a:t> </a:t>
            </a:r>
            <a:r>
              <a:rPr lang="en-US" sz="3600" baseline="30000" dirty="0"/>
              <a:t>the second operation that we have to do is discretization of the intensity values of different samples: called quantization.</a:t>
            </a:r>
            <a:endParaRPr lang="en-US" sz="3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46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04 at 20.22.5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74" r="-9874"/>
          <a:stretch>
            <a:fillRect/>
          </a:stretch>
        </p:blipFill>
        <p:spPr>
          <a:xfrm>
            <a:off x="457200" y="274638"/>
            <a:ext cx="8229600" cy="4525963"/>
          </a:xfrm>
        </p:spPr>
      </p:pic>
      <p:sp>
        <p:nvSpPr>
          <p:cNvPr id="5" name="Rectangle 4"/>
          <p:cNvSpPr/>
          <p:nvPr/>
        </p:nvSpPr>
        <p:spPr>
          <a:xfrm>
            <a:off x="1213859" y="4971155"/>
            <a:ext cx="74776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 number of rows and n number of columns</a:t>
            </a:r>
          </a:p>
          <a:p>
            <a:r>
              <a:rPr lang="en-US" dirty="0"/>
              <a:t>each of these elements in this matrix representation is called a pixel or a pale. 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686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Each of this sample values are quantized and typically for image processing applications, </a:t>
            </a:r>
          </a:p>
          <a:p>
            <a:r>
              <a:rPr lang="en-US" dirty="0"/>
              <a:t>The quantization is done using 8 bits for black and white image </a:t>
            </a:r>
          </a:p>
          <a:p>
            <a:r>
              <a:rPr lang="en-US" dirty="0"/>
              <a:t>24 bits for color image, there are 3 color planes - red, green and blue. </a:t>
            </a:r>
          </a:p>
          <a:p>
            <a:r>
              <a:rPr lang="en-US" dirty="0"/>
              <a:t>For each of the planes, if used 8 bits for quantization, then it gives us 24 bits which is used for representation of digital color image.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739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of sample </a:t>
            </a:r>
          </a:p>
        </p:txBody>
      </p:sp>
      <p:pic>
        <p:nvPicPr>
          <p:cNvPr id="4" name="Content Placeholder 3" descr="Screen Shot 2015-05-04 at 20.29.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15" b="-6415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78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 in digital image processing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First step is image acquisition. </a:t>
            </a:r>
          </a:p>
          <a:p>
            <a:r>
              <a:rPr lang="en-US" dirty="0"/>
              <a:t>The next step processing which are known as pre processing which takes care of removing the noise or enhancement of the contrast and so on. </a:t>
            </a:r>
          </a:p>
          <a:p>
            <a:r>
              <a:rPr lang="en-US" dirty="0"/>
              <a:t>The third operation is segmentation. That is partitioning an input image into constituent parts of objects. The segmentation is also responsible for extracting the object points from the boundary points.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65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we need to image processing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by three major applications</a:t>
            </a:r>
          </a:p>
          <a:p>
            <a:pPr lvl="1"/>
            <a:r>
              <a:rPr lang="en-US" dirty="0"/>
              <a:t>Improvement of pictorial information for human perception</a:t>
            </a:r>
          </a:p>
          <a:p>
            <a:pPr lvl="1"/>
            <a:r>
              <a:rPr lang="en-US" dirty="0"/>
              <a:t>Image processing for autonomous machine applications </a:t>
            </a:r>
          </a:p>
          <a:p>
            <a:pPr lvl="1"/>
            <a:r>
              <a:rPr lang="en-US" dirty="0"/>
              <a:t>Efficient storage and transmission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0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Steps in digital image processing techniques…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After segmentation, the next step is to extract some description of the image objects which are suitable for further computer processing.</a:t>
            </a:r>
          </a:p>
          <a:p>
            <a:r>
              <a:rPr lang="en-US" dirty="0"/>
              <a:t>Then we have recognition. By getting the description of the objects; its interpreted or recognized what that object is. </a:t>
            </a:r>
          </a:p>
          <a:p>
            <a:r>
              <a:rPr lang="en-US" dirty="0"/>
              <a:t>The last step is the knowledge base where the knowledge bases helps for efficient processing as well as inter module cooperation of all the previous processing steps.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766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 blocks </a:t>
            </a:r>
          </a:p>
        </p:txBody>
      </p:sp>
      <p:pic>
        <p:nvPicPr>
          <p:cNvPr id="4" name="Content Placeholder 3" descr="Screen Shot 2015-05-04 at 20.36.4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399" b="-3399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30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sz="2000" dirty="0"/>
              <a:t>Prof .P. K. </a:t>
            </a:r>
            <a:r>
              <a:rPr lang="en-US" sz="2000" dirty="0" err="1"/>
              <a:t>Biswas</a:t>
            </a:r>
            <a:br>
              <a:rPr lang="en-US" sz="2000" dirty="0"/>
            </a:br>
            <a:r>
              <a:rPr lang="en-US" sz="2000" dirty="0"/>
              <a:t>Department of Electronics and Electrical Communication Engineering Indian Institute of Technology, </a:t>
            </a:r>
            <a:r>
              <a:rPr lang="en-US" sz="2000" dirty="0" err="1"/>
              <a:t>Kharagpur</a:t>
            </a:r>
            <a:endParaRPr lang="en-US" sz="2000" dirty="0"/>
          </a:p>
          <a:p>
            <a:pPr lvl="0">
              <a:lnSpc>
                <a:spcPct val="70000"/>
              </a:lnSpc>
            </a:pPr>
            <a:r>
              <a:rPr lang="en-US" sz="2000" dirty="0"/>
              <a:t>Gonzalez R. C. &amp; Woods R.E. (2008). Digital Image Processing. Prentice Hall.</a:t>
            </a:r>
          </a:p>
          <a:p>
            <a:pPr>
              <a:lnSpc>
                <a:spcPct val="70000"/>
              </a:lnSpc>
            </a:pPr>
            <a:r>
              <a:rPr lang="en-US" sz="2000" dirty="0"/>
              <a:t>Forsyth, D. A. &amp; Ponce, J. (2011).Computer Vision: A Modern Approach. Pearson Education.</a:t>
            </a:r>
            <a:endParaRPr lang="en-US" sz="2000" i="1" dirty="0"/>
          </a:p>
          <a:p>
            <a:pPr lvl="0">
              <a:lnSpc>
                <a:spcPct val="70000"/>
              </a:lnSpc>
            </a:pPr>
            <a:endParaRPr lang="en-US" sz="2000" dirty="0"/>
          </a:p>
          <a:p>
            <a:pPr>
              <a:lnSpc>
                <a:spcPct val="70000"/>
              </a:lnSpc>
            </a:pPr>
            <a:br>
              <a:rPr lang="en-US" sz="2000" b="1" dirty="0"/>
            </a:br>
            <a:endParaRPr lang="en-US" sz="2000" dirty="0"/>
          </a:p>
          <a:p>
            <a:pPr>
              <a:lnSpc>
                <a:spcPct val="70000"/>
              </a:lnSpc>
            </a:pPr>
            <a:endParaRPr lang="en-US" sz="2000" dirty="0"/>
          </a:p>
          <a:p>
            <a:pPr>
              <a:lnSpc>
                <a:spcPct val="70000"/>
              </a:lnSpc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9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Perception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for enhancing pictorial information for human interpretation and analysis </a:t>
            </a:r>
          </a:p>
          <a:p>
            <a:pPr lvl="1"/>
            <a:r>
              <a:rPr lang="en-US" dirty="0"/>
              <a:t>Common applications are </a:t>
            </a:r>
          </a:p>
          <a:p>
            <a:pPr lvl="2"/>
            <a:r>
              <a:rPr lang="en-US" dirty="0"/>
              <a:t>Noise filtering </a:t>
            </a:r>
          </a:p>
          <a:p>
            <a:pPr lvl="2"/>
            <a:r>
              <a:rPr lang="en-US" dirty="0"/>
              <a:t>Content enhancement </a:t>
            </a:r>
          </a:p>
          <a:p>
            <a:pPr lvl="3"/>
            <a:r>
              <a:rPr lang="en-US" dirty="0"/>
              <a:t>Contrast </a:t>
            </a:r>
          </a:p>
          <a:p>
            <a:pPr lvl="3"/>
            <a:r>
              <a:rPr lang="en-US" dirty="0"/>
              <a:t>De-blurring</a:t>
            </a:r>
          </a:p>
          <a:p>
            <a:pPr lvl="2"/>
            <a:r>
              <a:rPr lang="en-US" dirty="0"/>
              <a:t>Remote sensing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96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Filtering </a:t>
            </a:r>
          </a:p>
        </p:txBody>
      </p:sp>
      <p:pic>
        <p:nvPicPr>
          <p:cNvPr id="4" name="Content Placeholder 3" descr="Screen Shot 2015-05-04 at 15.26.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4" b="4224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32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enhancement </a:t>
            </a:r>
          </a:p>
        </p:txBody>
      </p:sp>
      <p:pic>
        <p:nvPicPr>
          <p:cNvPr id="4" name="Content Placeholder 3" descr="Screen Shot 2015-05-04 at 15.27.5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62" b="14562"/>
          <a:stretch>
            <a:fillRect/>
          </a:stretch>
        </p:blipFill>
        <p:spPr/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000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enhancement </a:t>
            </a:r>
          </a:p>
        </p:txBody>
      </p:sp>
      <p:pic>
        <p:nvPicPr>
          <p:cNvPr id="7" name="Content Placeholder 6" descr="Screen Shot 2015-05-04 at 15.31.4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5" b="454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307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1475</Words>
  <Application>Microsoft Office PowerPoint</Application>
  <PresentationFormat>On-screen Show (4:3)</PresentationFormat>
  <Paragraphs>210</Paragraphs>
  <Slides>52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CMSS12</vt:lpstr>
      <vt:lpstr>Office Theme</vt:lpstr>
      <vt:lpstr>Digital Image Processing   CSC331  </vt:lpstr>
      <vt:lpstr>My Introduction </vt:lpstr>
      <vt:lpstr>Course Description </vt:lpstr>
      <vt:lpstr>Definition </vt:lpstr>
      <vt:lpstr>Why do we need to image processing ?</vt:lpstr>
      <vt:lpstr>Human Perception </vt:lpstr>
      <vt:lpstr>Noise Filtering </vt:lpstr>
      <vt:lpstr>Contrast enhancement </vt:lpstr>
      <vt:lpstr>Contrast enhancement </vt:lpstr>
      <vt:lpstr>De-blurring </vt:lpstr>
      <vt:lpstr>Medical Imaging </vt:lpstr>
      <vt:lpstr>Medical Imaging </vt:lpstr>
      <vt:lpstr>Medical Imaging </vt:lpstr>
      <vt:lpstr>Remote Sensing </vt:lpstr>
      <vt:lpstr>Remote Sensing </vt:lpstr>
      <vt:lpstr>Remote Sensing </vt:lpstr>
      <vt:lpstr>Weather Forecasting </vt:lpstr>
      <vt:lpstr>Atmospheric study </vt:lpstr>
      <vt:lpstr>Astronomy </vt:lpstr>
      <vt:lpstr>Astronomy </vt:lpstr>
      <vt:lpstr>Machine vision applications </vt:lpstr>
      <vt:lpstr>Automated inspection </vt:lpstr>
      <vt:lpstr>Boundary Information </vt:lpstr>
      <vt:lpstr>Automated inspection </vt:lpstr>
      <vt:lpstr>Automated inspection </vt:lpstr>
      <vt:lpstr>Surface information  </vt:lpstr>
      <vt:lpstr>Automated inspection </vt:lpstr>
      <vt:lpstr>Video sequence processing </vt:lpstr>
      <vt:lpstr>Moment detection </vt:lpstr>
      <vt:lpstr>Moment detection </vt:lpstr>
      <vt:lpstr>Tracking </vt:lpstr>
      <vt:lpstr>Application </vt:lpstr>
      <vt:lpstr>Image Formats  </vt:lpstr>
      <vt:lpstr>Pixel redundancy  </vt:lpstr>
      <vt:lpstr>Applications </vt:lpstr>
      <vt:lpstr>Compression </vt:lpstr>
      <vt:lpstr>Lossy compression  </vt:lpstr>
      <vt:lpstr>Compare the space according to compression  </vt:lpstr>
      <vt:lpstr>Brief History</vt:lpstr>
      <vt:lpstr>Brief History..</vt:lpstr>
      <vt:lpstr>Brief History..</vt:lpstr>
      <vt:lpstr>Brief History..</vt:lpstr>
      <vt:lpstr>Brief History..</vt:lpstr>
      <vt:lpstr>Image representation </vt:lpstr>
      <vt:lpstr>PowerPoint Presentation</vt:lpstr>
      <vt:lpstr>PowerPoint Presentation</vt:lpstr>
      <vt:lpstr>Quantization </vt:lpstr>
      <vt:lpstr>Values of sample </vt:lpstr>
      <vt:lpstr>Steps in digital image processing techniques</vt:lpstr>
      <vt:lpstr>Steps in digital image processing techniques…</vt:lpstr>
      <vt:lpstr>Steps in blocks 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</dc:title>
  <dc:creator>user</dc:creator>
  <cp:lastModifiedBy>FA21-BSE-133 (AOUN HAIDER)</cp:lastModifiedBy>
  <cp:revision>53</cp:revision>
  <dcterms:created xsi:type="dcterms:W3CDTF">2015-05-04T09:46:19Z</dcterms:created>
  <dcterms:modified xsi:type="dcterms:W3CDTF">2023-03-03T05:15:43Z</dcterms:modified>
</cp:coreProperties>
</file>